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9BAE4-6BB0-D640-80FB-4A13C7750247}" v="699" dt="2025-04-14T06:52:59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95" d="100"/>
          <a:sy n="95" d="100"/>
        </p:scale>
        <p:origin x="1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0A6A8-29B5-6D4A-9A5E-E4697C5BCF29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D04A-E662-434E-A4EC-7E8F4546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7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0757-9884-044F-84B6-1DC3CB07C8ED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D6E2-F936-B64D-A54B-C8315DACBA7D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56B5-BA28-7545-B536-CCE8BCBAC767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2A9-74DF-DE47-B8DC-E4833D02B98A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BDBD-8D1D-C24B-A299-D5A2311DD176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1AF0-1FFF-AA4F-8B6B-B045472AADCB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7B6EC-5710-614F-A5AB-FB1EB6C5F144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A5BB-A037-2C42-ACB3-F137A175D505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CC91-FF47-8C46-9689-557997F06FC8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9111-3B86-8541-83B4-948ACED851E3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8943AEA-B39B-8647-A86C-20E82627EF7C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0E99453-46D1-CB47-9A3D-D4F420C55B65}" type="datetime1">
              <a:rPr lang="en-IN" smtClean="0"/>
              <a:t>14/04/25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azerecorder.com/Study/?demo&amp;StudyID=study_e5c922b7-f605-45db-946c-4f785731a6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33C2-20C6-CE65-DBEB-901B8F3B6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9851"/>
            </a:srgbClr>
          </a:solidFill>
        </p:spPr>
        <p:txBody>
          <a:bodyPr/>
          <a:lstStyle/>
          <a:p>
            <a:r>
              <a:rPr lang="en-US" cap="none" dirty="0"/>
              <a:t>Eye Tracking Analysis Of Creative Advertisement </a:t>
            </a:r>
            <a:r>
              <a:rPr lang="en-IN" b="1" cap="none" dirty="0">
                <a:solidFill>
                  <a:srgbClr val="000000"/>
                </a:solidFill>
                <a:latin typeface="-webkit-standard"/>
              </a:rPr>
              <a:t>Using GazeRecorder</a:t>
            </a:r>
            <a:endParaRPr lang="en-US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2EFCB-B42D-F7E2-BF4F-90B8BEE1F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64423"/>
            <a:ext cx="6801612" cy="756000"/>
          </a:xfrm>
          <a:solidFill>
            <a:schemeClr val="tx1">
              <a:alpha val="8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 lnSpcReduction="10000"/>
          </a:bodyPr>
          <a:lstStyle/>
          <a:p>
            <a:pPr algn="just">
              <a:spcBef>
                <a:spcPts val="800"/>
              </a:spcBef>
            </a:pPr>
            <a:r>
              <a:rPr lang="en-US" dirty="0">
                <a:solidFill>
                  <a:schemeClr val="bg1"/>
                </a:solidFill>
              </a:rPr>
              <a:t>Vishal Ubnare </a:t>
            </a:r>
          </a:p>
          <a:p>
            <a:pPr algn="just">
              <a:spcBef>
                <a:spcPts val="800"/>
              </a:spcBef>
            </a:pPr>
            <a:r>
              <a:rPr lang="en-US" dirty="0">
                <a:solidFill>
                  <a:schemeClr val="bg1"/>
                </a:solidFill>
              </a:rPr>
              <a:t>Department of Cognitive and Brain Sciences, IIT Gandhinagar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F511F-9248-6A00-C67D-5171C63C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9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90E1-930A-03CC-5BA6-F4DF8581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AD-4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AVIA Motor Oil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436692-F826-899B-6FC6-61B88454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00" t="18690" b="10001"/>
          <a:stretch/>
        </p:blipFill>
        <p:spPr>
          <a:xfrm>
            <a:off x="0" y="2165779"/>
            <a:ext cx="5388520" cy="36164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AE234-CF4B-3DE9-8036-F2F27463BDCA}"/>
              </a:ext>
            </a:extLst>
          </p:cNvPr>
          <p:cNvSpPr txBox="1"/>
          <p:nvPr/>
        </p:nvSpPr>
        <p:spPr>
          <a:xfrm>
            <a:off x="5351929" y="2864992"/>
            <a:ext cx="6523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Interpretation</a:t>
            </a:r>
          </a:p>
          <a:p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image shows a horse playing like a cat with a ball of yarn. This is unusual and funny. It is an ad for motor oil. </a:t>
            </a:r>
          </a:p>
          <a:p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message is this oil is so smooth, it makes your engine (“horsepower”) as soft and quiet as a cat. The line says, "Makes your horses purr."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A19BF-4132-876C-C4CE-33A6D87D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8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C423DE-7B72-D9CC-4FFF-8764D3BC6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86" t="19079" r="2262" b="10796"/>
          <a:stretch/>
        </p:blipFill>
        <p:spPr>
          <a:xfrm>
            <a:off x="0" y="1573306"/>
            <a:ext cx="5634380" cy="3840853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F2F8A-E370-A0D1-45FD-5A0A9309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52633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3174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ADFE3D-29C0-8D20-243E-02F77BFD96DE}"/>
              </a:ext>
            </a:extLst>
          </p:cNvPr>
          <p:cNvSpPr txBox="1"/>
          <p:nvPr/>
        </p:nvSpPr>
        <p:spPr>
          <a:xfrm>
            <a:off x="6333565" y="247425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66BB1-AD45-2A4A-7E19-9B2CEF647073}"/>
              </a:ext>
            </a:extLst>
          </p:cNvPr>
          <p:cNvSpPr txBox="1"/>
          <p:nvPr/>
        </p:nvSpPr>
        <p:spPr>
          <a:xfrm>
            <a:off x="5836023" y="1443841"/>
            <a:ext cx="58360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(Horse on its back): Most people looked at the horse first. It got more attention because it looked unusual and was in the center.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(Product and slogan): Fewer people looked at the product and words in the corner. The horse kept most of the attention.</a:t>
            </a:r>
          </a:p>
          <a:p>
            <a:r>
              <a:rPr lang="en-US" b="1" dirty="0"/>
              <a:t>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mostly focused on the horse lying on its back, as it appeared large, unusual, and was placed in the center, making it the main point of interest.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product and slogan in the corner received less attention, as viewers were more drawn to the surprising and eye-catching image of the horse.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22DA1-65E5-E4B3-FADC-BDA24175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4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021D-C26B-2732-E7FC-E32A59C9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AD-5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Café Jet Wakeup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 plane with green and yellow lights&#10;&#10;Description automatically generated with medium confidence">
            <a:extLst>
              <a:ext uri="{FF2B5EF4-FFF2-40B4-BE49-F238E27FC236}">
                <a16:creationId xmlns:a16="http://schemas.microsoft.com/office/drawing/2014/main" id="{423E9B33-66F9-7DDD-A862-14491A8E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00" t="19254" r="2335" b="10427"/>
          <a:stretch/>
        </p:blipFill>
        <p:spPr>
          <a:xfrm>
            <a:off x="0" y="2256153"/>
            <a:ext cx="4612343" cy="32302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B2776-6D52-3D7D-A6BF-A0F241EDEFEF}"/>
              </a:ext>
            </a:extLst>
          </p:cNvPr>
          <p:cNvSpPr txBox="1"/>
          <p:nvPr/>
        </p:nvSpPr>
        <p:spPr>
          <a:xfrm>
            <a:off x="4612343" y="3227261"/>
            <a:ext cx="7382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The jet engine and person in bed grabbed attention, showing the ad’s unusual imagery, which worked well.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However, the product packet was overlooked, and while viewers enjoyed the humo</a:t>
            </a:r>
            <a:r>
              <a:rPr lang="en-IN" sz="2000" dirty="0">
                <a:solidFill>
                  <a:srgbClr val="000000"/>
                </a:solidFill>
                <a:latin typeface="-webkit-standard"/>
              </a:rPr>
              <a:t>ur,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small packet in the corner labelled “Un </a:t>
            </a:r>
            <a:r>
              <a:rPr lang="en-IN" sz="2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Despertar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N" sz="2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Intenso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” (Spanish for “An Intense Awakening”) suggests the product is a strong coffee</a:t>
            </a:r>
            <a:r>
              <a:rPr lang="en-IN" sz="20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55AFAED-582F-70F6-292A-76754000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964E42-F6C9-A374-EB74-C0C32365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50" t="18551" r="2378" b="9055"/>
          <a:stretch/>
        </p:blipFill>
        <p:spPr>
          <a:xfrm>
            <a:off x="0" y="1648753"/>
            <a:ext cx="4840941" cy="349972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922989-2636-E1FF-6CA8-6A5196A1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23434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65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44CF09-8E37-EBEA-266E-908BDFC48325}"/>
              </a:ext>
            </a:extLst>
          </p:cNvPr>
          <p:cNvSpPr txBox="1"/>
          <p:nvPr/>
        </p:nvSpPr>
        <p:spPr>
          <a:xfrm>
            <a:off x="4840941" y="1720840"/>
            <a:ext cx="69705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AOI 1 (Jet engine near the bed): High visual salience, triggering immediate fixation due to absurdity.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AOI 2 (Coffee packet): Less attention despite being the product. Viewers may interpret the ad without needing to look at the brand explicitly.</a:t>
            </a:r>
          </a:p>
          <a:p>
            <a:r>
              <a:rPr lang="en-US" sz="20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people first look at the </a:t>
            </a:r>
            <a:r>
              <a:rPr lang="en-US" sz="2000" dirty="0" err="1"/>
              <a:t>aeroplane</a:t>
            </a:r>
            <a:r>
              <a:rPr lang="en-US" sz="2000" dirty="0"/>
              <a:t> engine, likely because it is large, detailed, and takes up a big part of the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bed with the sleeping person also got much attention, but slightly less than the </a:t>
            </a:r>
            <a:r>
              <a:rPr lang="en-US" sz="2000" dirty="0" err="1"/>
              <a:t>aeroplane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unusual combination of an </a:t>
            </a:r>
            <a:r>
              <a:rPr lang="en-US" sz="2000" dirty="0" err="1"/>
              <a:t>aeroplane</a:t>
            </a:r>
            <a:r>
              <a:rPr lang="en-US" sz="2000" dirty="0"/>
              <a:t> and a bed in the same scene made the image interesting, but the big and bold engine grabbed attention a little more than the smaller bed.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9EF476-8F44-2DA5-90CA-0DB6F76F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8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19E3-59E8-0093-E401-7E566E62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AD-6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Crime Stoppers Parrot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parrot on a perch&#10;&#10;Description automatically generated">
            <a:extLst>
              <a:ext uri="{FF2B5EF4-FFF2-40B4-BE49-F238E27FC236}">
                <a16:creationId xmlns:a16="http://schemas.microsoft.com/office/drawing/2014/main" id="{9DE677AE-16E7-CE3B-380A-59C627C41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5" t="23982" r="2217" b="12591"/>
          <a:stretch/>
        </p:blipFill>
        <p:spPr>
          <a:xfrm>
            <a:off x="0" y="2240513"/>
            <a:ext cx="5217459" cy="29314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BDFAB-43B2-DF9C-21D8-17246DCB32B7}"/>
              </a:ext>
            </a:extLst>
          </p:cNvPr>
          <p:cNvSpPr txBox="1"/>
          <p:nvPr/>
        </p:nvSpPr>
        <p:spPr>
          <a:xfrm>
            <a:off x="5324268" y="2967578"/>
            <a:ext cx="6266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Interpretaion</a:t>
            </a:r>
            <a:endParaRPr lang="en-US" sz="2000" b="1" dirty="0"/>
          </a:p>
          <a:p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image shows a parrot and a person holding a phone. Parrots repeat what they hear, but the message says </a:t>
            </a:r>
          </a:p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en-IN" sz="2000" i="1" u="none" strike="noStrike" dirty="0">
                <a:solidFill>
                  <a:srgbClr val="000000"/>
                </a:solidFill>
                <a:effectLst/>
              </a:rPr>
              <a:t>Speak for yourself. Anonymity guaranteed</a:t>
            </a:r>
            <a:r>
              <a:rPr lang="en-IN" sz="2000" b="1" i="0" u="none" strike="noStrike" dirty="0">
                <a:solidFill>
                  <a:srgbClr val="000000"/>
                </a:solidFill>
                <a:effectLst/>
              </a:rPr>
              <a:t>."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It means you can report a crime safely and your identity will stay secret.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21E37-0D83-CA09-9C82-550E95C8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2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BE79F1-DDD7-B35D-B026-59CEBF25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40" t="23341" r="-1" b="14127"/>
          <a:stretch/>
        </p:blipFill>
        <p:spPr>
          <a:xfrm>
            <a:off x="0" y="2008500"/>
            <a:ext cx="5468319" cy="2688001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1D0290-E03F-2EF4-266B-BFB28A6E1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92479"/>
              </p:ext>
            </p:extLst>
          </p:nvPr>
        </p:nvGraphicFramePr>
        <p:xfrm>
          <a:off x="3889375" y="19102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9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05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7BF283-CCF2-1826-F27D-743273C3C880}"/>
              </a:ext>
            </a:extLst>
          </p:cNvPr>
          <p:cNvSpPr txBox="1"/>
          <p:nvPr/>
        </p:nvSpPr>
        <p:spPr>
          <a:xfrm>
            <a:off x="5381692" y="1674388"/>
            <a:ext cx="65111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AOI 1 (Parrot): Attracted attention due to bright color and unusual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AOI 2 (Phone receiver/hand): Highest dwell time—possibly because it's an action-related cue.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AOI 3 (Text): Received moderate attention, as viewers scanned for context.</a:t>
            </a:r>
          </a:p>
          <a:p>
            <a:r>
              <a:rPr lang="en-US" sz="20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Viewers focused most on the hand holding the yellow phone, likely because of its bright color and central position.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parrot also drew attention but was not as eye-catching as the phone.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text at the bottom received the least focus, suggesting that people were more interested in the main visuals than reading the message. </a:t>
            </a:r>
          </a:p>
          <a:p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AFF06F-D58C-B26F-8EAF-FD8F8560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6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BF36-3C39-A40E-F023-D55A377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5B2E-6FBD-106D-43E8-48C361FF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0" i="1" u="none" strike="noStrike" dirty="0">
                <a:solidFill>
                  <a:srgbClr val="000000"/>
                </a:solidFill>
                <a:effectLst/>
              </a:rPr>
              <a:t>GazeRecorder | Cloud Eye-Tracking Insights Platform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. (n.d.). Retrieved April 13, 2025, from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hlinkClick r:id="rId2"/>
              </a:rPr>
              <a:t>https://app.gazerecorder.com/Study/?demo&amp;StudyID=study_e5c922b7-f605-45db-946c-4f785731a664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21112-EC63-0E74-9979-209345C4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5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056E-B627-D0AF-10DA-8D7D9B9B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6E38E-1BEE-BCF1-A928-E5837533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 lnSpcReduction="10000"/>
          </a:bodyPr>
          <a:lstStyle/>
          <a:p>
            <a:pPr marL="1428750" lvl="7" indent="0">
              <a:buNone/>
            </a:pPr>
            <a:r>
              <a:rPr lang="en-US" dirty="0"/>
              <a:t>			Slide No.</a:t>
            </a:r>
          </a:p>
          <a:p>
            <a:pPr lvl="1"/>
            <a:r>
              <a:rPr lang="en-US" dirty="0"/>
              <a:t>INTRODUCTION			.……………….3</a:t>
            </a:r>
          </a:p>
          <a:p>
            <a:pPr lvl="1"/>
            <a:r>
              <a:rPr lang="en-US" dirty="0"/>
              <a:t>AD-1 </a:t>
            </a:r>
            <a:r>
              <a:rPr lang="en-US" b="1" dirty="0"/>
              <a:t>Voltaren Pain Relief 		.……………….</a:t>
            </a:r>
            <a:r>
              <a:rPr lang="en-US" dirty="0"/>
              <a:t>4</a:t>
            </a:r>
            <a:r>
              <a:rPr lang="en-US" b="1" dirty="0"/>
              <a:t>	</a:t>
            </a:r>
          </a:p>
          <a:p>
            <a:pPr lvl="1"/>
            <a:r>
              <a:rPr lang="en-US" dirty="0"/>
              <a:t>AD-2 </a:t>
            </a:r>
            <a:r>
              <a:rPr lang="en-US" b="1" dirty="0"/>
              <a:t>Hammer Headache		………………..6</a:t>
            </a:r>
          </a:p>
          <a:p>
            <a:pPr lvl="1"/>
            <a:r>
              <a:rPr lang="en-US" dirty="0"/>
              <a:t>AD-3 </a:t>
            </a:r>
            <a:r>
              <a:rPr lang="en-US" b="1" dirty="0"/>
              <a:t>Expired Wardrobe			………………..8</a:t>
            </a:r>
          </a:p>
          <a:p>
            <a:pPr lvl="1"/>
            <a:r>
              <a:rPr lang="en-US" dirty="0"/>
              <a:t>AD-4 </a:t>
            </a:r>
            <a:r>
              <a:rPr lang="en-US" b="1" dirty="0"/>
              <a:t>Avia Motor Oil			……………….10</a:t>
            </a:r>
          </a:p>
          <a:p>
            <a:pPr lvl="1"/>
            <a:r>
              <a:rPr lang="en-US" dirty="0"/>
              <a:t>AD-5 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Café Jet Wakeup			……………….12</a:t>
            </a:r>
            <a:endParaRPr lang="en-US" dirty="0"/>
          </a:p>
          <a:p>
            <a:pPr lvl="1"/>
            <a:r>
              <a:rPr lang="en-US" dirty="0"/>
              <a:t>AD-6 </a:t>
            </a:r>
            <a:r>
              <a:rPr lang="en-US" b="1" dirty="0"/>
              <a:t>Crime Stoppers Parrot		……………….14</a:t>
            </a:r>
          </a:p>
          <a:p>
            <a:pPr lvl="1"/>
            <a:r>
              <a:rPr lang="en-US" dirty="0"/>
              <a:t>REFERENCES				………………..16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43E67-FA79-45E0-2AF6-1E75D2E9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4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71EB-B30D-2A08-CC89-8A06482B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9B8C8-9EF0-8B2B-A817-3C4B69B2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This study investigates how viewers visually engage with creative advertisements using eye-tracking technology.</a:t>
            </a:r>
          </a:p>
          <a:p>
            <a:pPr algn="l"/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Using </a:t>
            </a:r>
            <a:r>
              <a:rPr lang="en-IN" sz="2000" b="1" i="0" u="none" strike="noStrike" dirty="0">
                <a:solidFill>
                  <a:srgbClr val="000000"/>
                </a:solidFill>
                <a:effectLst/>
              </a:rPr>
              <a:t>GazeRecorder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, I analysed participants' recorded eye movements from the Dataset as they viewed six visually distinct advertisements. </a:t>
            </a:r>
          </a:p>
          <a:p>
            <a:pPr algn="l"/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Each ad incorporated creative, unexpected, or humorous elements designed to capture attention. </a:t>
            </a:r>
            <a:r>
              <a:rPr lang="en-IN" sz="2000" dirty="0">
                <a:solidFill>
                  <a:srgbClr val="000000"/>
                </a:solidFill>
              </a:rPr>
              <a:t> Further, I manually defined specific Areas of Interest (AOIs) within each ad and examined viewer gaze behaviou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r within these regions to uncover both quantitative and qualitative insights.</a:t>
            </a:r>
          </a:p>
          <a:p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E030E-FFBE-C0EB-5B9B-4D76298A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7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A25E-3F3E-6E05-5C5B-E3CD03AD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3355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AD-1 name: Voltaren Pain relief</a:t>
            </a:r>
          </a:p>
        </p:txBody>
      </p:sp>
      <p:pic>
        <p:nvPicPr>
          <p:cNvPr id="5" name="Content Placeholder 4" descr="A person holding a box in a room with a couch and a person in the background&#10;&#10;Description automatically generated">
            <a:extLst>
              <a:ext uri="{FF2B5EF4-FFF2-40B4-BE49-F238E27FC236}">
                <a16:creationId xmlns:a16="http://schemas.microsoft.com/office/drawing/2014/main" id="{1C7A31CF-EB24-C13B-7048-F3B303BC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158" r="2200" b="8679"/>
          <a:stretch/>
        </p:blipFill>
        <p:spPr>
          <a:xfrm>
            <a:off x="1483" y="2084294"/>
            <a:ext cx="5156305" cy="369794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54F74-9CFF-1770-7277-D92BE5A56BFB}"/>
              </a:ext>
            </a:extLst>
          </p:cNvPr>
          <p:cNvSpPr txBox="1"/>
          <p:nvPr/>
        </p:nvSpPr>
        <p:spPr>
          <a:xfrm>
            <a:off x="5157788" y="2931458"/>
            <a:ext cx="64969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Interpretation</a:t>
            </a:r>
            <a:br>
              <a:rPr lang="en-US" sz="2000" dirty="0"/>
            </a:br>
            <a:r>
              <a:rPr lang="en-US" sz="2000" dirty="0"/>
              <a:t>The ad's creativity effectively drew attention to the central tension (arms stretch), indirectly linking it to pain relief. Product visibility is moderate, suggesting improved placement might aid recall.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36788-5D15-E94F-1B37-7BBCADE7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D0AED4-6F38-67E7-943D-E0BC4BB74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78" t="18513" r="957" b="9595"/>
          <a:stretch/>
        </p:blipFill>
        <p:spPr>
          <a:xfrm>
            <a:off x="-3108" y="1703183"/>
            <a:ext cx="5060883" cy="3584152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6E1156-0B1B-A525-6ED3-1E9FC477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04347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260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1B8856-D1C4-D7C8-2D20-1EB0C8B30C44}"/>
              </a:ext>
            </a:extLst>
          </p:cNvPr>
          <p:cNvSpPr txBox="1"/>
          <p:nvPr/>
        </p:nvSpPr>
        <p:spPr>
          <a:xfrm>
            <a:off x="5057775" y="1371601"/>
            <a:ext cx="695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attention on the stretching arm and child. The product and slogan attracted notable but slightly lesser gaze.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(Stretching woman): Captured attention first and most intensely. The exaggerated posture made it the visual anchor.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(Product + tagline + child): Noticed later. While relevant, it competed with emotional and humorous content for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viewers focused first on the exaggerated arm stretch, then moved to the child and finally to the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extended arm was the primary fixation point. Attention then shifted to the child and the Voltaren product and tagline in the bottom-right.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9A6766-F977-8958-7489-CD1C966F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59E3-3CF4-44B4-61BC-1E6DA79A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754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Ad-2 name: </a:t>
            </a:r>
            <a:r>
              <a:rPr lang="en-IN" sz="32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Hammer Headache</a:t>
            </a:r>
            <a:br>
              <a:rPr lang="en-IN" sz="32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3200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C2206E-9544-505F-0C84-0694E1FC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907" b="9102"/>
          <a:stretch/>
        </p:blipFill>
        <p:spPr>
          <a:xfrm>
            <a:off x="0" y="1901144"/>
            <a:ext cx="6054128" cy="42372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CF0A-70A6-5D1B-0859-61BE0A24622F}"/>
              </a:ext>
            </a:extLst>
          </p:cNvPr>
          <p:cNvSpPr txBox="1"/>
          <p:nvPr/>
        </p:nvSpPr>
        <p:spPr>
          <a:xfrm>
            <a:off x="6057900" y="2690336"/>
            <a:ext cx="5641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The representation for headache was clear and visually engaging, but the duplicated character may create confusion. It depicts how a headache feels and to resolve that there is medicine showed in the bottom right corner.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336EA-ECE1-46C4-5BD5-CDD08301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9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F8C836-79C3-4A06-23F7-C819941E5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34" t="17891" r="1881" b="8603"/>
          <a:stretch/>
        </p:blipFill>
        <p:spPr>
          <a:xfrm>
            <a:off x="0" y="1704980"/>
            <a:ext cx="4828090" cy="3448039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9B4191-917D-378A-2987-19E71E494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27034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730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F77EF3-10C3-6C87-2E39-5CE9C388C6F2}"/>
              </a:ext>
            </a:extLst>
          </p:cNvPr>
          <p:cNvSpPr txBox="1"/>
          <p:nvPr/>
        </p:nvSpPr>
        <p:spPr>
          <a:xfrm>
            <a:off x="4828090" y="2006413"/>
            <a:ext cx="68724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attention on the first guy who is knocking the nail in wood.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(First worker with hammer on head): Engaged strongly due to surprising visual metaphor.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(Second, mirrored worker): Received less attention—possibly due to symmetry being processed as redundant.</a:t>
            </a:r>
          </a:p>
          <a:p>
            <a:endParaRPr lang="en-US" dirty="0"/>
          </a:p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Most people noticed the man with the hammer quickly and focused on him longer.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reflection of same man was noticed later and got less attention.</a:t>
            </a:r>
            <a:endParaRPr lang="en-US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84A08B-E015-8971-9A62-48EF489C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BEB4-3705-D82E-8DE6-06D3650D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AD-3 name: 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Expired Wardrobe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person sitting on a box&#10;&#10;Description automatically generated">
            <a:extLst>
              <a:ext uri="{FF2B5EF4-FFF2-40B4-BE49-F238E27FC236}">
                <a16:creationId xmlns:a16="http://schemas.microsoft.com/office/drawing/2014/main" id="{87A94D55-000A-5416-65B5-C3F74893D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4" t="20354" r="291" b="10609"/>
          <a:stretch/>
        </p:blipFill>
        <p:spPr>
          <a:xfrm>
            <a:off x="0" y="2214562"/>
            <a:ext cx="5467147" cy="35903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109B8-BA9C-4465-9F0E-914BC4557EF9}"/>
              </a:ext>
            </a:extLst>
          </p:cNvPr>
          <p:cNvSpPr txBox="1"/>
          <p:nvPr/>
        </p:nvSpPr>
        <p:spPr>
          <a:xfrm>
            <a:off x="5467146" y="2994081"/>
            <a:ext cx="63662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Interpretation</a:t>
            </a:r>
          </a:p>
          <a:p>
            <a:r>
              <a:rPr lang="en-US" sz="2000" dirty="0"/>
              <a:t>The image shows a man jumping out of a freezer, wearing stylish winter clothes. The text asks if your clothes are old or “expired,” like food in a fridge. </a:t>
            </a:r>
          </a:p>
          <a:p>
            <a:r>
              <a:rPr lang="en-US" sz="2000" dirty="0"/>
              <a:t>It suggests it's time to update your wardrobe and invites you to shop for the new Autumn-Winter collection at </a:t>
            </a:r>
            <a:r>
              <a:rPr lang="en-US" sz="2000" dirty="0" err="1"/>
              <a:t>Morumbi</a:t>
            </a:r>
            <a:r>
              <a:rPr lang="en-US" sz="2000" dirty="0"/>
              <a:t> Shopping.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E0BC4-91E3-FA01-7D1D-91B6EA8A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56A3394C-31BD-A962-DCB4-5D3FE60FB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49" t="19703" b="10516"/>
          <a:stretch/>
        </p:blipFill>
        <p:spPr>
          <a:xfrm>
            <a:off x="-4358" y="1756926"/>
            <a:ext cx="5020110" cy="3332333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1419-15E5-9751-2361-C9A136E9E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68009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857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62CFCE-8945-D94A-FFFE-C5B43F3BEA5C}"/>
              </a:ext>
            </a:extLst>
          </p:cNvPr>
          <p:cNvSpPr txBox="1"/>
          <p:nvPr/>
        </p:nvSpPr>
        <p:spPr>
          <a:xfrm>
            <a:off x="5015752" y="1576434"/>
            <a:ext cx="66385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(Model’s face and upper body): Drew initial attention due to central placement and facial salience.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(Tagline and logo at lower corner): Received attention but not immediately. Viewers processed the visual joke first before noticing the message.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Results</a:t>
            </a:r>
            <a:br>
              <a:rPr lang="en-US" dirty="0"/>
            </a:br>
            <a:r>
              <a:rPr lang="en-US" dirty="0"/>
              <a:t>The man and the freezer-wardrobe were the first areas fixated upon, The upper body was noticed earlier and held longer attention than the lower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face and upper clothing captured viewers’ eyes first, reflecting a natural tendency to look at faces and detailed clothing.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lower body was still widely seen, it received less focus overall.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1BE45-6CF2-81D1-1954-A77663D7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3907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1174</TotalTime>
  <Words>1370</Words>
  <Application>Microsoft Macintosh PowerPoint</Application>
  <PresentationFormat>Widescreen</PresentationFormat>
  <Paragraphs>171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-webkit-standard</vt:lpstr>
      <vt:lpstr>Aptos</vt:lpstr>
      <vt:lpstr>Arial</vt:lpstr>
      <vt:lpstr>Gill Sans MT</vt:lpstr>
      <vt:lpstr>Parcel</vt:lpstr>
      <vt:lpstr>Eye Tracking Analysis Of Creative Advertisement Using GazeRecorder</vt:lpstr>
      <vt:lpstr>Contents</vt:lpstr>
      <vt:lpstr>Introduction </vt:lpstr>
      <vt:lpstr>AD-1 name: Voltaren Pain relief</vt:lpstr>
      <vt:lpstr>PowerPoint Presentation</vt:lpstr>
      <vt:lpstr>Ad-2 name: Hammer Headache </vt:lpstr>
      <vt:lpstr>PowerPoint Presentation</vt:lpstr>
      <vt:lpstr>AD-3 name: Expired Wardrobe </vt:lpstr>
      <vt:lpstr>PowerPoint Presentation</vt:lpstr>
      <vt:lpstr>AD-4 name:AVIA Motor Oil  </vt:lpstr>
      <vt:lpstr>PowerPoint Presentation</vt:lpstr>
      <vt:lpstr>AD-5 name:Café Jet Wakeup </vt:lpstr>
      <vt:lpstr>PowerPoint Presentation</vt:lpstr>
      <vt:lpstr>AD-6 name:Crime Stoppers Parrot 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Ubnare 24510148</dc:creator>
  <cp:lastModifiedBy>Vishal Ubnare 24510148</cp:lastModifiedBy>
  <cp:revision>2</cp:revision>
  <dcterms:created xsi:type="dcterms:W3CDTF">2025-04-13T11:20:29Z</dcterms:created>
  <dcterms:modified xsi:type="dcterms:W3CDTF">2025-04-14T06:54:39Z</dcterms:modified>
</cp:coreProperties>
</file>